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329" r:id="rId3"/>
    <p:sldId id="330" r:id="rId4"/>
    <p:sldId id="338" r:id="rId5"/>
    <p:sldId id="332" r:id="rId6"/>
    <p:sldId id="333" r:id="rId7"/>
    <p:sldId id="336" r:id="rId8"/>
    <p:sldId id="335" r:id="rId9"/>
    <p:sldId id="337" r:id="rId10"/>
    <p:sldId id="339" r:id="rId11"/>
    <p:sldId id="340" r:id="rId12"/>
    <p:sldId id="341" r:id="rId13"/>
    <p:sldId id="271" r:id="rId14"/>
    <p:sldId id="323" r:id="rId15"/>
    <p:sldId id="324" r:id="rId16"/>
    <p:sldId id="325" r:id="rId17"/>
    <p:sldId id="326" r:id="rId18"/>
    <p:sldId id="327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54" r:id="rId27"/>
    <p:sldId id="373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8162-E84E-4171-8178-4BF65FB957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5B-B851-4572-BD70-FA6FC723F42A}" type="slidenum">
              <a:rPr lang="pl-PL" smtClean="0">
                <a:solidFill>
                  <a:srgbClr val="5FCBEF"/>
                </a:solidFill>
              </a:rPr>
              <a:pPr/>
              <a:t>‹#›</a:t>
            </a:fld>
            <a:endParaRPr lang="pl-PL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4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8162-E84E-4171-8178-4BF65FB957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5B-B851-4572-BD70-FA6FC723F42A}" type="slidenum">
              <a:rPr lang="pl-PL" smtClean="0">
                <a:solidFill>
                  <a:srgbClr val="5FCBEF"/>
                </a:solidFill>
              </a:rPr>
              <a:pPr/>
              <a:t>‹#›</a:t>
            </a:fld>
            <a:endParaRPr lang="pl-PL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3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8162-E84E-4171-8178-4BF65FB957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5B-B851-4572-BD70-FA6FC723F42A}" type="slidenum">
              <a:rPr lang="pl-PL" smtClean="0">
                <a:solidFill>
                  <a:srgbClr val="5FCBEF"/>
                </a:solidFill>
              </a:rPr>
              <a:pPr/>
              <a:t>‹#›</a:t>
            </a:fld>
            <a:endParaRPr lang="pl-PL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6898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8162-E84E-4171-8178-4BF65FB957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5B-B851-4572-BD70-FA6FC723F42A}" type="slidenum">
              <a:rPr lang="pl-PL" smtClean="0">
                <a:solidFill>
                  <a:srgbClr val="5FCBEF"/>
                </a:solidFill>
              </a:rPr>
              <a:pPr/>
              <a:t>‹#›</a:t>
            </a:fld>
            <a:endParaRPr lang="pl-PL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7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8162-E84E-4171-8178-4BF65FB957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5B-B851-4572-BD70-FA6FC723F42A}" type="slidenum">
              <a:rPr lang="pl-PL" smtClean="0">
                <a:solidFill>
                  <a:srgbClr val="5FCBEF"/>
                </a:solidFill>
              </a:rPr>
              <a:pPr/>
              <a:t>‹#›</a:t>
            </a:fld>
            <a:endParaRPr lang="pl-PL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9490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8162-E84E-4171-8178-4BF65FB957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5B-B851-4572-BD70-FA6FC723F42A}" type="slidenum">
              <a:rPr lang="pl-PL" smtClean="0">
                <a:solidFill>
                  <a:srgbClr val="5FCBEF"/>
                </a:solidFill>
              </a:rPr>
              <a:pPr/>
              <a:t>‹#›</a:t>
            </a:fld>
            <a:endParaRPr lang="pl-PL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02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8162-E84E-4171-8178-4BF65FB957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5B-B851-4572-BD70-FA6FC723F42A}" type="slidenum">
              <a:rPr lang="pl-PL" smtClean="0">
                <a:solidFill>
                  <a:srgbClr val="5FCBEF"/>
                </a:solidFill>
              </a:rPr>
              <a:pPr/>
              <a:t>‹#›</a:t>
            </a:fld>
            <a:endParaRPr lang="pl-PL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08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8162-E84E-4171-8178-4BF65FB957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5B-B851-4572-BD70-FA6FC723F42A}" type="slidenum">
              <a:rPr lang="pl-PL" smtClean="0">
                <a:solidFill>
                  <a:srgbClr val="5FCBEF"/>
                </a:solidFill>
              </a:rPr>
              <a:pPr/>
              <a:t>‹#›</a:t>
            </a:fld>
            <a:endParaRPr lang="pl-PL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8162-E84E-4171-8178-4BF65FB957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5B-B851-4572-BD70-FA6FC723F42A}" type="slidenum">
              <a:rPr lang="pl-PL" smtClean="0">
                <a:solidFill>
                  <a:srgbClr val="5FCBEF"/>
                </a:solidFill>
              </a:rPr>
              <a:pPr/>
              <a:t>‹#›</a:t>
            </a:fld>
            <a:endParaRPr lang="pl-PL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7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8162-E84E-4171-8178-4BF65FB957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5B-B851-4572-BD70-FA6FC723F42A}" type="slidenum">
              <a:rPr lang="pl-PL" smtClean="0">
                <a:solidFill>
                  <a:srgbClr val="5FCBEF"/>
                </a:solidFill>
              </a:rPr>
              <a:pPr/>
              <a:t>‹#›</a:t>
            </a:fld>
            <a:endParaRPr lang="pl-PL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8162-E84E-4171-8178-4BF65FB957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5B-B851-4572-BD70-FA6FC723F42A}" type="slidenum">
              <a:rPr lang="pl-PL" smtClean="0">
                <a:solidFill>
                  <a:srgbClr val="5FCBEF"/>
                </a:solidFill>
              </a:rPr>
              <a:pPr/>
              <a:t>‹#›</a:t>
            </a:fld>
            <a:endParaRPr lang="pl-PL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7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8162-E84E-4171-8178-4BF65FB957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5B-B851-4572-BD70-FA6FC723F42A}" type="slidenum">
              <a:rPr lang="pl-PL" smtClean="0">
                <a:solidFill>
                  <a:srgbClr val="5FCBEF"/>
                </a:solidFill>
              </a:rPr>
              <a:pPr/>
              <a:t>‹#›</a:t>
            </a:fld>
            <a:endParaRPr lang="pl-PL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4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8162-E84E-4171-8178-4BF65FB957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5B-B851-4572-BD70-FA6FC723F42A}" type="slidenum">
              <a:rPr lang="pl-PL" smtClean="0">
                <a:solidFill>
                  <a:srgbClr val="5FCBEF"/>
                </a:solidFill>
              </a:rPr>
              <a:pPr/>
              <a:t>‹#›</a:t>
            </a:fld>
            <a:endParaRPr lang="pl-PL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8162-E84E-4171-8178-4BF65FB957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5B-B851-4572-BD70-FA6FC723F42A}" type="slidenum">
              <a:rPr lang="pl-PL" smtClean="0">
                <a:solidFill>
                  <a:srgbClr val="5FCBEF"/>
                </a:solidFill>
              </a:rPr>
              <a:pPr/>
              <a:t>‹#›</a:t>
            </a:fld>
            <a:endParaRPr lang="pl-PL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8162-E84E-4171-8178-4BF65FB957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5B-B851-4572-BD70-FA6FC723F42A}" type="slidenum">
              <a:rPr lang="pl-PL" smtClean="0">
                <a:solidFill>
                  <a:srgbClr val="5FCBEF"/>
                </a:solidFill>
              </a:rPr>
              <a:pPr/>
              <a:t>‹#›</a:t>
            </a:fld>
            <a:endParaRPr lang="pl-PL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9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5B-B851-4572-BD70-FA6FC723F42A}" type="slidenum">
              <a:rPr lang="pl-PL" smtClean="0">
                <a:solidFill>
                  <a:srgbClr val="5FCBEF"/>
                </a:solidFill>
              </a:rPr>
              <a:pPr/>
              <a:t>‹#›</a:t>
            </a:fld>
            <a:endParaRPr lang="pl-PL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8162-E84E-4171-8178-4BF65FB957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B8162-E84E-4171-8178-4BF65FB9578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20.10.2017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92035B-B851-4572-BD70-FA6FC723F42A}" type="slidenum">
              <a:rPr lang="pl-PL" smtClean="0">
                <a:solidFill>
                  <a:srgbClr val="5FCBEF"/>
                </a:solidFill>
              </a:rPr>
              <a:pPr/>
              <a:t>‹#›</a:t>
            </a:fld>
            <a:endParaRPr lang="pl-PL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0421" y="1002324"/>
            <a:ext cx="9609221" cy="2254224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Main macroeconomic indicators for EU</a:t>
            </a:r>
            <a:b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0421" y="4050833"/>
            <a:ext cx="11357811" cy="1980999"/>
          </a:xfrm>
        </p:spPr>
        <p:txBody>
          <a:bodyPr/>
          <a:lstStyle/>
          <a:p>
            <a:pPr lvl="8"/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Assistant </a:t>
            </a:r>
            <a:r>
              <a:rPr lang="en-US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Pawel Dobrzanski                                                 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Wroclaw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 of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5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250E08-A0AB-4DBB-8772-01A32007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4584"/>
          </a:xfrm>
        </p:spPr>
        <p:txBody>
          <a:bodyPr>
            <a:normAutofit/>
          </a:bodyPr>
          <a:lstStyle/>
          <a:p>
            <a:r>
              <a:rPr lang="en-US" sz="2400" dirty="0"/>
              <a:t> Public expenditure on education, 2002 and 2012(% of GDP)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CDC3373-6DD7-44B4-A6B2-29F5F889D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124" y="1723870"/>
            <a:ext cx="7756165" cy="459304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6F227D99-2424-4E11-82D4-B495048BE436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1022237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CC435C-6BAC-43FE-8B70-C052BB3C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9279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Tertiary educational attainment by sex, 2014</a:t>
            </a:r>
            <a:br>
              <a:rPr lang="en-US" sz="2400" dirty="0"/>
            </a:br>
            <a:r>
              <a:rPr lang="en-US" sz="2400" dirty="0"/>
              <a:t>(% of total population aged 25 and over having completed tertiary education)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6D8ED16-90C4-43C7-8EE0-B4BC15D9B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232" y="2061688"/>
            <a:ext cx="7090347" cy="423005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A054F30E-2316-4501-82AA-0059DA7D51DD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1282556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527A8B-01C4-4853-881F-06ECAC1F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9574"/>
          </a:xfrm>
        </p:spPr>
        <p:txBody>
          <a:bodyPr>
            <a:normAutofit/>
          </a:bodyPr>
          <a:lstStyle/>
          <a:p>
            <a:r>
              <a:rPr lang="en-US" sz="2400" dirty="0"/>
              <a:t> Unemployment rate, persons aged 15–64, 2009 and 2014(%)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361E850-4A11-4E08-9AF3-9F9D59241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096" y="1648918"/>
            <a:ext cx="8899906" cy="4375539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863BFE23-6FA9-429E-8EDE-52DB7AF3FBFF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2039798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3" y="673769"/>
            <a:ext cx="10670221" cy="80210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Share of world GDP, 2004 and 2014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2504" y="1475874"/>
            <a:ext cx="11784637" cy="53821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1200" dirty="0"/>
          </a:p>
          <a:p>
            <a:pPr marL="0" indent="0" algn="just">
              <a:buNone/>
            </a:pPr>
            <a:endParaRPr lang="pl-PL" sz="1200" dirty="0"/>
          </a:p>
          <a:p>
            <a:pPr marL="0" indent="0" algn="just">
              <a:buNone/>
            </a:pPr>
            <a:endParaRPr lang="pl-PL" sz="1200" dirty="0"/>
          </a:p>
          <a:p>
            <a:pPr marL="0" indent="0" algn="just">
              <a:buNone/>
            </a:pPr>
            <a:endParaRPr lang="pl-PL" sz="1200" dirty="0"/>
          </a:p>
          <a:p>
            <a:pPr marL="0" indent="0" algn="just">
              <a:buNone/>
            </a:pPr>
            <a:endParaRPr lang="pl-PL" sz="1200" dirty="0"/>
          </a:p>
          <a:p>
            <a:pPr marL="0" indent="0" algn="just">
              <a:buNone/>
            </a:pPr>
            <a:endParaRPr lang="pl-PL" sz="1200" dirty="0"/>
          </a:p>
          <a:p>
            <a:pPr marL="0" indent="0" algn="just">
              <a:buNone/>
            </a:pPr>
            <a:endParaRPr lang="pl-PL" sz="1200" dirty="0"/>
          </a:p>
          <a:p>
            <a:pPr marL="0" indent="0" algn="just">
              <a:buNone/>
            </a:pPr>
            <a:endParaRPr lang="pl-PL" sz="1200" dirty="0"/>
          </a:p>
          <a:p>
            <a:pPr marL="0" indent="0" algn="just">
              <a:buNone/>
            </a:pPr>
            <a:endParaRPr lang="pl-PL" sz="1200" dirty="0"/>
          </a:p>
          <a:p>
            <a:pPr marL="0" indent="0" algn="just">
              <a:buNone/>
            </a:pPr>
            <a:endParaRPr lang="pl-PL" sz="1200" dirty="0"/>
          </a:p>
          <a:p>
            <a:pPr marL="0" indent="0" algn="just">
              <a:buNone/>
            </a:pPr>
            <a:endParaRPr lang="pl-PL" sz="1200" dirty="0"/>
          </a:p>
          <a:p>
            <a:pPr marL="0" indent="0" algn="just">
              <a:buNone/>
            </a:pPr>
            <a:endParaRPr lang="pl-PL" sz="1200" dirty="0"/>
          </a:p>
          <a:p>
            <a:pPr marL="0" indent="0" algn="just">
              <a:buNone/>
            </a:pPr>
            <a:endParaRPr lang="pl-PL" sz="1200" dirty="0"/>
          </a:p>
          <a:p>
            <a:pPr marL="0" indent="0" algn="just">
              <a:buNone/>
            </a:pPr>
            <a:endParaRPr lang="pl-PL" sz="1200" dirty="0"/>
          </a:p>
          <a:p>
            <a:pPr marL="0" indent="0" algn="just">
              <a:buNone/>
            </a:pPr>
            <a:endParaRPr lang="pl-PL" sz="1200" dirty="0"/>
          </a:p>
          <a:p>
            <a:pPr marL="0" indent="0" algn="just">
              <a:buNone/>
            </a:pPr>
            <a:r>
              <a:rPr lang="pl-PL" sz="1400" dirty="0"/>
              <a:t>Source: https://europa.eu/european-union/about-eu/figures/economy_en#tab-0-1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AC99635-4B51-458C-BBE7-E25F01B4C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184" y="1901286"/>
            <a:ext cx="8679305" cy="42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0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504" y="131238"/>
            <a:ext cx="10670221" cy="11478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GNI per inhabitant and average annual growth of GNI per capita V2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2505" y="1821611"/>
            <a:ext cx="11784636" cy="48490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r>
              <a:rPr lang="pl-PL" sz="1400" dirty="0"/>
              <a:t>http://ec.europa.eu/eurostat/statistics-explained/index.php/File:GNI_per_inhabitant_and_average_annual_growth_of_GNI_per_capita_V2.png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A1105C9-EE53-4435-B5E0-CB30C80F2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288" y="871460"/>
            <a:ext cx="8104838" cy="531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5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3" y="673769"/>
            <a:ext cx="11089946" cy="80210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General government deficit / surplus, 2004 and 2014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(% of GDP)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AD47BD5-8E27-49E9-BF2F-3F6D65429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819561"/>
            <a:ext cx="9803567" cy="4460793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D8B4A6A7-5CC6-4BAF-8660-126F14C81037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3161359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3" y="673769"/>
            <a:ext cx="10670221" cy="80210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General government debt, 2004 and 2014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(% of GDP)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C4FB7A9-9481-4B4A-82C8-03F5A4DB9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751" y="1355169"/>
            <a:ext cx="7904111" cy="5105592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5E185D1E-0141-4782-8CEB-E6B23DCB01B6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270914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3" y="673769"/>
            <a:ext cx="10670221" cy="80210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Flows of foreign direct investment, 2014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(% of GDP)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653438E-2101-40D0-AF76-1A0287019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187" y="1276905"/>
            <a:ext cx="8364511" cy="5090339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2BF718FC-9800-4729-8F2C-164A374F0017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3951104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711" y="139617"/>
            <a:ext cx="10670221" cy="80210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Interest and exchange rates, 2004 and 2014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A7F13DD-3C38-4A96-8140-BF83198E2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673" y="540669"/>
            <a:ext cx="7564099" cy="5633628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5516E7E9-5788-433A-8D09-6ECF4D85E2F5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719147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3" y="673769"/>
            <a:ext cx="10670221" cy="802105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EU-28 International exports and imports of services by main partners, 2014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(% share of extra-EU-28 exports and imports)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0312619-6C31-423D-B6E4-AC384464B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1041" y="1475873"/>
            <a:ext cx="5704051" cy="416042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1B9384A-7AF0-4647-A356-E10E132DF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64" y="2287804"/>
            <a:ext cx="5927277" cy="3946591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26A7FF70-6B67-4FED-80B9-A1F251374F8A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380075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7DA895-06CF-4644-B1E4-D0FD1306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4603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EU-28 and G20 </a:t>
            </a:r>
            <a:r>
              <a:rPr lang="pl-PL" sz="3200" dirty="0" err="1"/>
              <a:t>countries</a:t>
            </a:r>
            <a:endParaRPr lang="en-US" sz="32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67C3AD5-3D11-48D4-BD75-A2E2DF912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949" y="1214203"/>
            <a:ext cx="9179438" cy="5032383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3E7741DB-DC26-4E82-A1B4-651EF3441C55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3771071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3" y="149903"/>
            <a:ext cx="10670221" cy="80946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Gross domestic expenditure on research and development relative to GDP,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2003 and 2013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(% of GDP)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42980C1-1F25-4803-9D66-918C8D367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25" y="959371"/>
            <a:ext cx="8919994" cy="5407874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80F18C2-EDF4-4392-BDDE-1B75FE53E2B3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3466356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3" y="224853"/>
            <a:ext cx="10670221" cy="809468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Gross domestic expenditure on research and development per inhabitant,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2003 and 2013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(EUR per inhabitant)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BC5596-E2A8-4017-8F77-C50D77422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749" y="1034321"/>
            <a:ext cx="8844197" cy="523225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E87A1D5-6443-4FEB-9F5F-A78B1C6941C2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780561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3" y="673769"/>
            <a:ext cx="10670221" cy="802105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Research and development personnel, by employer, 2013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(%, based on full-time equivalents)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EA78978-C61A-4AD7-883C-C6681DE23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475875"/>
            <a:ext cx="10882859" cy="4589366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826AAF56-9F76-48C4-90A4-91666C80AFDA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3966253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3" y="134911"/>
            <a:ext cx="10670221" cy="80946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Patent applications to the European patent office, 2003 and 2013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(per million inhabitants)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2E9BC95-7FB3-4CB0-AF36-E113DB618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29" y="1449283"/>
            <a:ext cx="8259815" cy="484097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5769F29E-13AD-42D4-B3BE-D5100E9F327C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4128766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722" y="682158"/>
            <a:ext cx="10670221" cy="80210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Share of world patent applications, 2004 and 2014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(%)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8F3AE57-D648-4389-9480-71BCCE75C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260" y="1484263"/>
            <a:ext cx="8199854" cy="4834349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D5B3C0A2-57F1-4B1A-BAC6-E5E743A37ECB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3264894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3" y="239843"/>
            <a:ext cx="10670221" cy="123603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ICT access and usage by individuals aged 15–74, 2004 and 2014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(% of the specified population)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9D2AE3C-8F63-43C3-9FE6-01663BC63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109273"/>
            <a:ext cx="9367430" cy="5336498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9BB55C27-635E-4EAD-9AC4-4CBBEDCE5552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3606913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3D8429-ECE5-40DE-983D-FA6E46C1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Important</a:t>
            </a:r>
            <a:r>
              <a:rPr lang="pl-PL" dirty="0"/>
              <a:t> </a:t>
            </a:r>
            <a:r>
              <a:rPr lang="pl-PL" dirty="0" err="1"/>
              <a:t>questions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29FF26-8326-4895-82EF-EBAC83C6F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351086" cy="3880773"/>
          </a:xfrm>
        </p:spPr>
        <p:txBody>
          <a:bodyPr>
            <a:normAutofit/>
          </a:bodyPr>
          <a:lstStyle/>
          <a:p>
            <a:r>
              <a:rPr lang="en-US" sz="2800" dirty="0"/>
              <a:t>What are the biggest challenges for the European Union?</a:t>
            </a:r>
            <a:endParaRPr lang="pl-PL" sz="2800" dirty="0"/>
          </a:p>
          <a:p>
            <a:endParaRPr lang="pl-PL" sz="2800" dirty="0"/>
          </a:p>
          <a:p>
            <a:endParaRPr lang="pl-PL" sz="2800" dirty="0"/>
          </a:p>
          <a:p>
            <a:r>
              <a:rPr lang="pl-PL" sz="2800" dirty="0"/>
              <a:t>W</a:t>
            </a:r>
            <a:r>
              <a:rPr lang="en-US" sz="2800" dirty="0"/>
              <a:t>hat are the strengths of the European Union</a:t>
            </a:r>
            <a:r>
              <a:rPr lang="pl-PL" sz="2800" dirty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0299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29FF26-8326-4895-82EF-EBAC83C6F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351086" cy="3880773"/>
          </a:xfrm>
        </p:spPr>
        <p:txBody>
          <a:bodyPr>
            <a:normAutofit/>
          </a:bodyPr>
          <a:lstStyle/>
          <a:p>
            <a:pPr algn="ctr"/>
            <a:r>
              <a:rPr lang="pl-PL" sz="2800" dirty="0" err="1"/>
              <a:t>Thank</a:t>
            </a:r>
            <a:r>
              <a:rPr lang="pl-PL" sz="2800" dirty="0"/>
              <a:t> </a:t>
            </a:r>
            <a:r>
              <a:rPr lang="pl-PL" sz="2800" dirty="0" err="1"/>
              <a:t>you</a:t>
            </a:r>
            <a:endParaRPr lang="pl-PL" sz="2800" dirty="0"/>
          </a:p>
          <a:p>
            <a:pPr algn="ctr"/>
            <a:r>
              <a:rPr lang="pl-PL" sz="2800" dirty="0"/>
              <a:t>pawel.dobrzanski@ue.wroc.pl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892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A70CBE-8A71-4C97-89E8-3804C20A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4623"/>
          </a:xfrm>
        </p:spPr>
        <p:txBody>
          <a:bodyPr>
            <a:noAutofit/>
          </a:bodyPr>
          <a:lstStyle/>
          <a:p>
            <a:pPr algn="ctr"/>
            <a:r>
              <a:rPr lang="pl-PL" sz="3200" dirty="0" err="1"/>
              <a:t>Population</a:t>
            </a:r>
            <a:endParaRPr lang="en-US" sz="3200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80DF7D1E-F3AA-420B-965A-3820E8495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84223"/>
            <a:ext cx="6907642" cy="38814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24FB985-EFE1-410D-A806-3B2AFD742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131" y="1281151"/>
            <a:ext cx="4611562" cy="368758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ECD7FAC-AEA8-49D1-B063-071B7D2E28A3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384585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33CECE-892C-4111-805D-BF490FF7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9515"/>
          </a:xfrm>
        </p:spPr>
        <p:txBody>
          <a:bodyPr>
            <a:normAutofit/>
          </a:bodyPr>
          <a:lstStyle/>
          <a:p>
            <a:r>
              <a:rPr lang="en-US" sz="2400" dirty="0"/>
              <a:t>Life expectancy at birth by sex, 2013(years)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A6EFD21-2F74-4CA9-BB91-6A7335DA6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065" y="1751179"/>
            <a:ext cx="7704945" cy="4414729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38E99D50-461E-43AD-B72D-82DACE048B8A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425394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347811-E0EC-4972-BD7F-F6C9E0DB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56017" cy="1320800"/>
          </a:xfrm>
        </p:spPr>
        <p:txBody>
          <a:bodyPr>
            <a:normAutofit/>
          </a:bodyPr>
          <a:lstStyle/>
          <a:p>
            <a:r>
              <a:rPr lang="en-US" sz="2400" dirty="0"/>
              <a:t>Old-age dependency ratio, 1960, 2014 and 2060 (population aged 65 or more as a percentage of the population aged 15–64)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DC9A33C-9A87-4245-B3D8-A79C9A6A8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144" y="1946414"/>
            <a:ext cx="7513517" cy="419432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620691-F8CD-4FC2-AAF9-22491E5C15A3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32727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3B35F4-EF36-460E-9C9A-D12696EC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Public expenditure on social protection benefits, 2003 and 2013</a:t>
            </a:r>
            <a:r>
              <a:rPr lang="pl-PL" sz="2800" dirty="0"/>
              <a:t> </a:t>
            </a:r>
            <a:r>
              <a:rPr lang="en-US" sz="2800" dirty="0"/>
              <a:t>(% of GDP)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8AFD2C9C-7A18-4C5D-ACC5-741509BED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018" y="2188564"/>
            <a:ext cx="8517325" cy="334727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1EBC447-D29C-4006-ABD6-8CF4EF614525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202717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99DAA5-13F3-4541-963B-FDCCF9A1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Gross household adjusted disposable income per inhabitant, 2014(international USD)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5FB9428-19EB-4369-B77D-A404C0274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233" y="1992036"/>
            <a:ext cx="7090347" cy="4554647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A08A104-F06A-495B-B30F-55B7D0770460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362433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068F62-17AE-4BB8-9B24-1B2425D5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Household consumption expenditure by type of expenditure, 2014</a:t>
            </a:r>
            <a:r>
              <a:rPr lang="pl-PL" sz="2700" dirty="0"/>
              <a:t> </a:t>
            </a:r>
            <a:r>
              <a:rPr lang="en-US" sz="2700" dirty="0"/>
              <a:t>(% of total household consumption expenditure</a:t>
            </a:r>
            <a:r>
              <a:rPr lang="en-US" dirty="0"/>
              <a:t>)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37CDDFA-21EA-4239-B26B-3DD8DB9BE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214" y="1569753"/>
            <a:ext cx="7345180" cy="476393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682B444F-037F-4921-AB03-E95DA8209FC1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265607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876817-DA4F-4E90-B5B1-5303F7AB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4387"/>
          </a:xfrm>
        </p:spPr>
        <p:txBody>
          <a:bodyPr>
            <a:normAutofit/>
          </a:bodyPr>
          <a:lstStyle/>
          <a:p>
            <a:r>
              <a:rPr lang="en-US" sz="2800" dirty="0"/>
              <a:t>Distribution of income by quantiles, 2013(%)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7C4F52F-BC94-45D7-B099-CADB8CA01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320" y="2010561"/>
            <a:ext cx="7405141" cy="4306349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B95BA211-950B-48E4-AB74-B52DD77648A9}"/>
              </a:ext>
            </a:extLst>
          </p:cNvPr>
          <p:cNvSpPr/>
          <p:nvPr/>
        </p:nvSpPr>
        <p:spPr>
          <a:xfrm>
            <a:off x="677334" y="6381028"/>
            <a:ext cx="11196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Source: The UE in the World. Eurostat, </a:t>
            </a:r>
            <a:r>
              <a:rPr lang="en-US" sz="1200" dirty="0"/>
              <a:t>Publications Office of the European Union, 2016</a:t>
            </a:r>
          </a:p>
        </p:txBody>
      </p:sp>
    </p:spTree>
    <p:extLst>
      <p:ext uri="{BB962C8B-B14F-4D97-AF65-F5344CB8AC3E}">
        <p14:creationId xmlns:p14="http://schemas.microsoft.com/office/powerpoint/2010/main" val="302615419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5632</TotalTime>
  <Words>769</Words>
  <Application>Microsoft Office PowerPoint</Application>
  <PresentationFormat>Panoramiczny</PresentationFormat>
  <Paragraphs>85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Arial</vt:lpstr>
      <vt:lpstr>Times New Roman</vt:lpstr>
      <vt:lpstr>Trebuchet MS</vt:lpstr>
      <vt:lpstr>Wingdings 3</vt:lpstr>
      <vt:lpstr>Faseta</vt:lpstr>
      <vt:lpstr>Main macroeconomic indicators for EU  </vt:lpstr>
      <vt:lpstr>EU-28 and G20 countries</vt:lpstr>
      <vt:lpstr>Population</vt:lpstr>
      <vt:lpstr>Life expectancy at birth by sex, 2013(years)</vt:lpstr>
      <vt:lpstr>Old-age dependency ratio, 1960, 2014 and 2060 (population aged 65 or more as a percentage of the population aged 15–64)</vt:lpstr>
      <vt:lpstr>Public expenditure on social protection benefits, 2003 and 2013 (% of GDP)</vt:lpstr>
      <vt:lpstr>Gross household adjusted disposable income per inhabitant, 2014(international USD)</vt:lpstr>
      <vt:lpstr>Household consumption expenditure by type of expenditure, 2014 (% of total household consumption expenditure)</vt:lpstr>
      <vt:lpstr>Distribution of income by quantiles, 2013(%)</vt:lpstr>
      <vt:lpstr> Public expenditure on education, 2002 and 2012(% of GDP)</vt:lpstr>
      <vt:lpstr>Tertiary educational attainment by sex, 2014 (% of total population aged 25 and over having completed tertiary education)</vt:lpstr>
      <vt:lpstr> Unemployment rate, persons aged 15–64, 2009 and 2014(%)</vt:lpstr>
      <vt:lpstr>Share of world GDP, 2004 and 2014</vt:lpstr>
      <vt:lpstr>GNI per inhabitant and average annual growth of GNI per capita V2</vt:lpstr>
      <vt:lpstr>General government deficit / surplus, 2004 and 2014 (% of GDP)</vt:lpstr>
      <vt:lpstr>General government debt, 2004 and 2014 (% of GDP)</vt:lpstr>
      <vt:lpstr>Flows of foreign direct investment, 2014 (% of GDP)</vt:lpstr>
      <vt:lpstr> Interest and exchange rates, 2004 and 2014</vt:lpstr>
      <vt:lpstr>EU-28 International exports and imports of services by main partners, 2014 (% share of extra-EU-28 exports and imports)</vt:lpstr>
      <vt:lpstr>Gross domestic expenditure on research and development relative to GDP, 2003 and 2013 (% of GDP)</vt:lpstr>
      <vt:lpstr>Gross domestic expenditure on research and development per inhabitant, 2003 and 2013 (EUR per inhabitant)</vt:lpstr>
      <vt:lpstr> Research and development personnel, by employer, 2013 (%, based on full-time equivalents)</vt:lpstr>
      <vt:lpstr>Patent applications to the European patent office, 2003 and 2013 (per million inhabitants)</vt:lpstr>
      <vt:lpstr>Share of world patent applications, 2004 and 2014 (%)</vt:lpstr>
      <vt:lpstr> ICT access and usage by individuals aged 15–74, 2004 and 2014 (% of the specified population)</vt:lpstr>
      <vt:lpstr>Important questions</vt:lpstr>
      <vt:lpstr>Prezentacja programu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 - Data Envelopment Analysis</dc:title>
  <dc:creator>Pawel Dobrzanski</dc:creator>
  <cp:lastModifiedBy>Pawel Dobrzanski</cp:lastModifiedBy>
  <cp:revision>181</cp:revision>
  <dcterms:created xsi:type="dcterms:W3CDTF">2014-06-07T11:17:36Z</dcterms:created>
  <dcterms:modified xsi:type="dcterms:W3CDTF">2017-10-20T05:27:38Z</dcterms:modified>
</cp:coreProperties>
</file>